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3"/>
  </p:notesMasterIdLst>
  <p:handoutMasterIdLst>
    <p:handoutMasterId r:id="rId14"/>
  </p:handoutMasterIdLst>
  <p:sldIdLst>
    <p:sldId id="288" r:id="rId5"/>
    <p:sldId id="269" r:id="rId6"/>
    <p:sldId id="267" r:id="rId7"/>
    <p:sldId id="276" r:id="rId8"/>
    <p:sldId id="284" r:id="rId9"/>
    <p:sldId id="278" r:id="rId10"/>
    <p:sldId id="285" r:id="rId11"/>
    <p:sldId id="281" r:id="rId12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C4C4C4"/>
    <a:srgbClr val="99B7FF"/>
    <a:srgbClr val="FEFEFE"/>
    <a:srgbClr val="FDFDFD"/>
    <a:srgbClr val="FBFBFB"/>
    <a:srgbClr val="F5F5F5"/>
    <a:srgbClr val="000000"/>
    <a:srgbClr val="E77F1C"/>
    <a:srgbClr val="E68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5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3186"/>
    </p:cViewPr>
  </p:sorterViewPr>
  <p:notesViewPr>
    <p:cSldViewPr snapToGrid="0">
      <p:cViewPr varScale="1">
        <p:scale>
          <a:sx n="89" d="100"/>
          <a:sy n="89" d="100"/>
        </p:scale>
        <p:origin x="376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9B037D70-CB89-42FE-8E9B-A269589F7C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27335032-5662-4DA9-8978-12ADD6D7A7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2B3AC-A772-445C-8ACE-88EE2F9C2EBB}" type="datetimeFigureOut">
              <a:rPr lang="bg-BG" smtClean="0"/>
              <a:t>30.7.2021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25103F3A-93ED-4089-AC88-FAF6C1ABE2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C2198F39-675A-4256-BF9A-1B627056C9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47832-B10C-4D57-A145-FF31D28E854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7613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noProof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26096-C46C-4973-AFB6-FF70E674A205}" type="datetimeFigureOut">
              <a:rPr lang="bg-BG" noProof="0" smtClean="0"/>
              <a:t>30.7.2021 г.</a:t>
            </a:fld>
            <a:endParaRPr lang="bg-BG" noProof="0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noProof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noProof="0"/>
              <a:t>Редактиране на стиловете на текста на образеца</a:t>
            </a:r>
          </a:p>
          <a:p>
            <a:pPr lvl="1"/>
            <a:r>
              <a:rPr lang="bg-BG" noProof="0"/>
              <a:t>Второ ниво</a:t>
            </a:r>
          </a:p>
          <a:p>
            <a:pPr lvl="2"/>
            <a:r>
              <a:rPr lang="bg-BG" noProof="0"/>
              <a:t>Трето ниво</a:t>
            </a:r>
          </a:p>
          <a:p>
            <a:pPr lvl="3"/>
            <a:r>
              <a:rPr lang="bg-BG" noProof="0"/>
              <a:t>Четвърто ниво</a:t>
            </a:r>
          </a:p>
          <a:p>
            <a:pPr lvl="4"/>
            <a:r>
              <a:rPr lang="bg-BG" noProof="0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noProof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D3F7-2AF0-455A-AB0C-2741D462C017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4064887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D3F7-2AF0-455A-AB0C-2741D462C017}" type="slidenum">
              <a:rPr lang="bg-BG" noProof="0" smtClean="0"/>
              <a:t>2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88641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 за редакция стил подзагл. обр.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CE1AE24-A699-4800-A6B3-836CBA4B586B}" type="datetime1">
              <a:rPr lang="bg-BG" noProof="0" smtClean="0"/>
              <a:t>30.7.2021 г.</a:t>
            </a:fld>
            <a:endParaRPr lang="bg-BG" noProof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346820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7790CB8-185B-4CC2-8CCE-5DA85721C7F2}" type="datetime1">
              <a:rPr lang="bg-BG" noProof="0" smtClean="0"/>
              <a:t>30.7.2021 г.</a:t>
            </a:fld>
            <a:endParaRPr lang="bg-BG" noProof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67800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62488E4-68E7-4426-BC77-319B6F81DF1C}" type="datetime1">
              <a:rPr lang="bg-BG" noProof="0" smtClean="0"/>
              <a:t>30.7.2021 г.</a:t>
            </a:fld>
            <a:endParaRPr lang="bg-BG" noProof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74280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196752"/>
            <a:ext cx="11203367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9" y="7644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06221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151351" y="2501282"/>
            <a:ext cx="12494705" cy="13597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218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058891-275D-457C-A528-4EF312C36C37}" type="datetime1">
              <a:rPr lang="bg-BG" noProof="0" smtClean="0"/>
              <a:t>30.7.2021 г.</a:t>
            </a:fld>
            <a:endParaRPr lang="bg-BG" noProof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69588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7264-2607-4FBA-9365-848432031DCA}" type="datetime1">
              <a:rPr lang="bg-BG" noProof="0" smtClean="0"/>
              <a:pPr/>
              <a:t>30.7.2021 г.</a:t>
            </a:fld>
            <a:endParaRPr lang="bg-BG" noProof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3723545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0655B1-3251-4B9F-8284-23871CF2398C}" type="datetime1">
              <a:rPr lang="bg-BG" noProof="0" smtClean="0"/>
              <a:t>30.7.2021 г.</a:t>
            </a:fld>
            <a:endParaRPr lang="bg-BG" noProof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49606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D38700-823E-47C1-93B8-E832B7D101A6}" type="datetime1">
              <a:rPr lang="bg-BG" noProof="0" smtClean="0"/>
              <a:t>30.7.2021 г.</a:t>
            </a:fld>
            <a:endParaRPr lang="bg-BG" noProof="0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 dirty="0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98709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E78858-FDFC-4D5C-BB29-6FB2E153D29C}" type="datetime1">
              <a:rPr lang="bg-BG" noProof="0" smtClean="0"/>
              <a:t>30.7.2021 г.</a:t>
            </a:fld>
            <a:endParaRPr lang="bg-BG" noProof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375401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7264-2607-4FBA-9365-848432031DCA}" type="datetime1">
              <a:rPr lang="bg-BG" noProof="0" smtClean="0"/>
              <a:pPr/>
              <a:t>30.7.2021 г.</a:t>
            </a:fld>
            <a:endParaRPr lang="bg-BG" noProof="0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0551048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230A2D8-6231-47AD-A4C9-7EDF30B4DF90}" type="datetime1">
              <a:rPr lang="bg-BG" noProof="0" smtClean="0"/>
              <a:t>30.7.2021 г.</a:t>
            </a:fld>
            <a:endParaRPr lang="bg-BG" noProof="0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9072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C6F47FE-ABFF-467D-BEDF-9BA6DF88D26F}" type="datetime1">
              <a:rPr lang="bg-BG" noProof="0" smtClean="0"/>
              <a:t>30.7.2021 г.</a:t>
            </a:fld>
            <a:endParaRPr lang="bg-BG" noProof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bg-BG" noProof="0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8999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57264-2607-4FBA-9365-848432031DCA}" type="datetime1">
              <a:rPr lang="bg-BG" noProof="0" smtClean="0"/>
              <a:pPr/>
              <a:t>30.7.2021 г.</a:t>
            </a:fld>
            <a:endParaRPr lang="bg-BG" noProof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bg-BG" noProof="0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52472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1" r:id="rId12"/>
    <p:sldLayoutId id="2147483749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B9B66-1D99-475C-9799-1C440664F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86" y="5091762"/>
            <a:ext cx="7484787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Car Dealership</a:t>
            </a:r>
            <a:endParaRPr lang="bg-BG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84FD6-8731-43BD-922A-BFD60E453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2119" y="5091763"/>
            <a:ext cx="2871195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C000"/>
                </a:solidFill>
              </a:rPr>
              <a:t>By: Jordan Georgiev &amp; Anna Ilieva</a:t>
            </a:r>
            <a:endParaRPr lang="bg-BG" sz="2000">
              <a:solidFill>
                <a:srgbClr val="FFC000"/>
              </a:solidFill>
            </a:endParaRPr>
          </a:p>
        </p:txBody>
      </p:sp>
      <p:pic>
        <p:nvPicPr>
          <p:cNvPr id="1028" name="Picture 4" descr="Wallpaper 4k BMW Tuning 4 Series Black Metallic">
            <a:extLst>
              <a:ext uri="{FF2B5EF4-FFF2-40B4-BE49-F238E27FC236}">
                <a16:creationId xmlns:a16="http://schemas.microsoft.com/office/drawing/2014/main" id="{E155FAEB-D4C6-4B51-B08C-2EF1DB285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1" r="-1" b="19468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02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066" b="1238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Правоъгълник 43"/>
          <p:cNvSpPr/>
          <p:nvPr/>
        </p:nvSpPr>
        <p:spPr>
          <a:xfrm>
            <a:off x="0" y="6318"/>
            <a:ext cx="12187796" cy="6851682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авоъгълник 8"/>
          <p:cNvSpPr/>
          <p:nvPr/>
        </p:nvSpPr>
        <p:spPr>
          <a:xfrm>
            <a:off x="622648" y="690319"/>
            <a:ext cx="10882680" cy="5477362"/>
          </a:xfrm>
          <a:prstGeom prst="rect">
            <a:avLst/>
          </a:prstGeom>
          <a:solidFill>
            <a:schemeClr val="bg1">
              <a:lumMod val="50000"/>
              <a:alpha val="49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그룹 1">
            <a:extLst>
              <a:ext uri="{FF2B5EF4-FFF2-40B4-BE49-F238E27FC236}">
                <a16:creationId xmlns:a16="http://schemas.microsoft.com/office/drawing/2014/main" id="{B96C9E15-05A7-4202-B478-9DAE6DC016BC}"/>
              </a:ext>
            </a:extLst>
          </p:cNvPr>
          <p:cNvGrpSpPr/>
          <p:nvPr/>
        </p:nvGrpSpPr>
        <p:grpSpPr>
          <a:xfrm>
            <a:off x="1148443" y="3164002"/>
            <a:ext cx="5341544" cy="595551"/>
            <a:chOff x="3802455" y="2094273"/>
            <a:chExt cx="5341544" cy="595551"/>
          </a:xfrm>
        </p:grpSpPr>
        <p:sp>
          <p:nvSpPr>
            <p:cNvPr id="11" name="화살표: 오각형 31"/>
            <p:cNvSpPr/>
            <p:nvPr/>
          </p:nvSpPr>
          <p:spPr>
            <a:xfrm>
              <a:off x="3802455" y="2094273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583649" y="2116188"/>
              <a:ext cx="449800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Purpose of the project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583649" y="2443603"/>
              <a:ext cx="45603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What is this application for?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3859269" y="21105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15" name="TextBox 21"/>
          <p:cNvSpPr txBox="1"/>
          <p:nvPr/>
        </p:nvSpPr>
        <p:spPr>
          <a:xfrm>
            <a:off x="4183673" y="1195751"/>
            <a:ext cx="37606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rial Narrow" panose="020B0606020202030204" pitchFamily="34" charset="0"/>
                <a:ea typeface="맑은 고딕" pitchFamily="50" charset="-127"/>
              </a:rPr>
              <a:t>TABLE OF CONTENTS</a:t>
            </a:r>
            <a:endParaRPr lang="ko-KR" altLang="en-US" sz="2800" b="1" dirty="0">
              <a:solidFill>
                <a:schemeClr val="bg1"/>
              </a:solidFill>
              <a:latin typeface="Arial Narrow" panose="020B0606020202030204" pitchFamily="34" charset="0"/>
              <a:ea typeface="맑은 고딕" pitchFamily="50" charset="-127"/>
            </a:endParaRPr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B24D745C-2C28-47B2-88DF-DC2B7C128661}"/>
              </a:ext>
            </a:extLst>
          </p:cNvPr>
          <p:cNvGrpSpPr/>
          <p:nvPr/>
        </p:nvGrpSpPr>
        <p:grpSpPr>
          <a:xfrm>
            <a:off x="1167609" y="4126979"/>
            <a:ext cx="5335539" cy="594170"/>
            <a:chOff x="3802455" y="2909085"/>
            <a:chExt cx="5335539" cy="594170"/>
          </a:xfrm>
        </p:grpSpPr>
        <p:sp>
          <p:nvSpPr>
            <p:cNvPr id="17" name="화살표: 오각형 37"/>
            <p:cNvSpPr/>
            <p:nvPr/>
          </p:nvSpPr>
          <p:spPr>
            <a:xfrm>
              <a:off x="3802455" y="2909085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4583649" y="2931000"/>
              <a:ext cx="317930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Architecture of the project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4577644" y="3257034"/>
              <a:ext cx="45603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The main components of the application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3859269" y="292539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1" name="그룹 3">
            <a:extLst>
              <a:ext uri="{FF2B5EF4-FFF2-40B4-BE49-F238E27FC236}">
                <a16:creationId xmlns:a16="http://schemas.microsoft.com/office/drawing/2014/main" id="{D4216230-2BE3-4DDC-8D77-1CAF7CF1ADE3}"/>
              </a:ext>
            </a:extLst>
          </p:cNvPr>
          <p:cNvGrpSpPr/>
          <p:nvPr/>
        </p:nvGrpSpPr>
        <p:grpSpPr>
          <a:xfrm>
            <a:off x="6517538" y="3180315"/>
            <a:ext cx="5341545" cy="595120"/>
            <a:chOff x="3802455" y="3723897"/>
            <a:chExt cx="5341545" cy="595120"/>
          </a:xfrm>
        </p:grpSpPr>
        <p:sp>
          <p:nvSpPr>
            <p:cNvPr id="23" name="화살표: 오각형 43"/>
            <p:cNvSpPr/>
            <p:nvPr/>
          </p:nvSpPr>
          <p:spPr>
            <a:xfrm>
              <a:off x="3802455" y="3723897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4583649" y="3740210"/>
              <a:ext cx="317930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Features</a:t>
              </a:r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4583650" y="4072796"/>
              <a:ext cx="45603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ea typeface="맑은 고딕" pitchFamily="50" charset="-127"/>
                  <a:cs typeface="굴림" pitchFamily="50" charset="-127"/>
                </a:rPr>
                <a:t>Let’s see what the program can do</a:t>
              </a:r>
            </a:p>
          </p:txBody>
        </p:sp>
        <p:sp>
          <p:nvSpPr>
            <p:cNvPr id="27" name="TextBox 13"/>
            <p:cNvSpPr txBox="1">
              <a:spLocks noChangeArrowheads="1"/>
            </p:cNvSpPr>
            <p:nvPr/>
          </p:nvSpPr>
          <p:spPr bwMode="auto">
            <a:xfrm>
              <a:off x="3859269" y="374021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9" name="그룹 4">
            <a:extLst>
              <a:ext uri="{FF2B5EF4-FFF2-40B4-BE49-F238E27FC236}">
                <a16:creationId xmlns:a16="http://schemas.microsoft.com/office/drawing/2014/main" id="{730F522A-1AE5-4666-AFFC-885B98B03D85}"/>
              </a:ext>
            </a:extLst>
          </p:cNvPr>
          <p:cNvGrpSpPr/>
          <p:nvPr/>
        </p:nvGrpSpPr>
        <p:grpSpPr>
          <a:xfrm>
            <a:off x="6517538" y="4084259"/>
            <a:ext cx="5341545" cy="595120"/>
            <a:chOff x="3802455" y="4538709"/>
            <a:chExt cx="5341545" cy="595120"/>
          </a:xfrm>
        </p:grpSpPr>
        <p:sp>
          <p:nvSpPr>
            <p:cNvPr id="40" name="화살표: 오각형 49"/>
            <p:cNvSpPr/>
            <p:nvPr/>
          </p:nvSpPr>
          <p:spPr>
            <a:xfrm>
              <a:off x="3802455" y="4538709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4583649" y="4560623"/>
              <a:ext cx="317930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Future Development</a:t>
              </a:r>
              <a:endParaRPr lang="en-US" altLang="ko-KR" sz="16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4583650" y="4887608"/>
              <a:ext cx="45603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ea typeface="맑은 고딕" pitchFamily="50" charset="-127"/>
                  <a:cs typeface="굴림" pitchFamily="50" charset="-127"/>
                </a:rPr>
                <a:t>How the project will improve in the near future</a:t>
              </a:r>
            </a:p>
          </p:txBody>
        </p:sp>
        <p:sp>
          <p:nvSpPr>
            <p:cNvPr id="43" name="TextBox 13"/>
            <p:cNvSpPr txBox="1">
              <a:spLocks noChangeArrowheads="1"/>
            </p:cNvSpPr>
            <p:nvPr/>
          </p:nvSpPr>
          <p:spPr bwMode="auto">
            <a:xfrm>
              <a:off x="3859268" y="455502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66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36263" y="2613333"/>
            <a:ext cx="4598410" cy="2054908"/>
          </a:xfrm>
        </p:spPr>
        <p:txBody>
          <a:bodyPr>
            <a:normAutofit/>
          </a:bodyPr>
          <a:lstStyle/>
          <a:p>
            <a:r>
              <a:rPr lang="en-US" altLang="ko-KR" sz="1800" i="0" dirty="0"/>
              <a:t>	- O</a:t>
            </a:r>
            <a:r>
              <a:rPr lang="en-US" altLang="ko-KR" sz="2000" i="0" dirty="0"/>
              <a:t>rganize the work in a car dealership</a:t>
            </a:r>
          </a:p>
          <a:p>
            <a:endParaRPr lang="en-US" altLang="ko-KR" sz="2000" i="0" dirty="0"/>
          </a:p>
          <a:p>
            <a:r>
              <a:rPr lang="en-US" altLang="ko-KR" sz="2000" i="0" dirty="0"/>
              <a:t>    - Better accounting of items in stock</a:t>
            </a:r>
          </a:p>
          <a:p>
            <a:endParaRPr lang="en-US" altLang="ko-KR" sz="2000" i="0" dirty="0"/>
          </a:p>
          <a:p>
            <a:r>
              <a:rPr lang="en-US" altLang="ko-KR" sz="2000" i="0" dirty="0"/>
              <a:t>	- </a:t>
            </a:r>
            <a:r>
              <a:rPr lang="bg-BG" altLang="ko-KR" sz="2000" i="0" dirty="0"/>
              <a:t>Т</a:t>
            </a:r>
            <a:r>
              <a:rPr lang="en-US" sz="2000" i="0" dirty="0"/>
              <a:t>rack employee progress</a:t>
            </a:r>
            <a:endParaRPr lang="en-US" altLang="ko-KR" sz="2000" i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753" y="-9444"/>
            <a:ext cx="3653430" cy="698935"/>
          </a:xfrm>
        </p:spPr>
        <p:txBody>
          <a:bodyPr/>
          <a:lstStyle/>
          <a:p>
            <a:pPr>
              <a:defRPr/>
            </a:pPr>
            <a:r>
              <a:rPr lang="en-US" altLang="ko-KR" sz="2800" dirty="0"/>
              <a:t>Purpose of the project</a:t>
            </a:r>
          </a:p>
        </p:txBody>
      </p:sp>
      <p:grpSp>
        <p:nvGrpSpPr>
          <p:cNvPr id="6" name="그룹 1">
            <a:extLst>
              <a:ext uri="{FF2B5EF4-FFF2-40B4-BE49-F238E27FC236}">
                <a16:creationId xmlns:a16="http://schemas.microsoft.com/office/drawing/2014/main" id="{B96C9E15-05A7-4202-B478-9DAE6DC016BC}"/>
              </a:ext>
            </a:extLst>
          </p:cNvPr>
          <p:cNvGrpSpPr/>
          <p:nvPr/>
        </p:nvGrpSpPr>
        <p:grpSpPr>
          <a:xfrm rot="5400000">
            <a:off x="160971" y="152650"/>
            <a:ext cx="732821" cy="562742"/>
            <a:chOff x="3802455" y="2094273"/>
            <a:chExt cx="732821" cy="562742"/>
          </a:xfrm>
        </p:grpSpPr>
        <p:sp>
          <p:nvSpPr>
            <p:cNvPr id="7" name="화살표: 오각형 31"/>
            <p:cNvSpPr/>
            <p:nvPr/>
          </p:nvSpPr>
          <p:spPr>
            <a:xfrm>
              <a:off x="3802455" y="2094273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 rot="16200000">
              <a:off x="3820632" y="2149223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22236" y="498740"/>
            <a:ext cx="45603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  <a:cs typeface="굴림" pitchFamily="50" charset="-127"/>
              </a:rPr>
              <a:t>What is this application for?</a:t>
            </a:r>
          </a:p>
        </p:txBody>
      </p:sp>
      <p:pic>
        <p:nvPicPr>
          <p:cNvPr id="13" name="Картина 12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487155" y="2688919"/>
            <a:ext cx="5882985" cy="197932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37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643" y="1348640"/>
            <a:ext cx="11385452" cy="1280038"/>
          </a:xfrm>
        </p:spPr>
        <p:txBody>
          <a:bodyPr>
            <a:normAutofit/>
          </a:bodyPr>
          <a:lstStyle/>
          <a:p>
            <a:pPr algn="ctr"/>
            <a:endParaRPr lang="en-US" altLang="ko-KR" sz="2000" i="0" dirty="0"/>
          </a:p>
          <a:p>
            <a:pPr algn="ctr"/>
            <a:r>
              <a:rPr lang="en-US" altLang="ko-KR" sz="2000" i="0" dirty="0"/>
              <a:t>This is a </a:t>
            </a:r>
            <a:r>
              <a:rPr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Console Application </a:t>
            </a:r>
            <a:r>
              <a:rPr lang="en-US" altLang="ko-KR" sz="2000" i="0" dirty="0"/>
              <a:t>with </a:t>
            </a:r>
            <a:r>
              <a:rPr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ORM</a:t>
            </a:r>
            <a:r>
              <a:rPr lang="en-US" altLang="ko-KR" sz="2000" i="0" dirty="0"/>
              <a:t> (</a:t>
            </a:r>
            <a:r>
              <a:rPr lang="en-US" altLang="ko-KR" sz="2000" i="0" u="sng" dirty="0"/>
              <a:t>Object-Role Modeling</a:t>
            </a:r>
            <a:r>
              <a:rPr lang="en-US" altLang="ko-KR" sz="2000" i="0" dirty="0"/>
              <a:t>) </a:t>
            </a:r>
            <a:r>
              <a:rPr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architecture</a:t>
            </a:r>
            <a:r>
              <a:rPr lang="en-US" altLang="ko-KR" sz="2000" i="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752" y="-9444"/>
            <a:ext cx="4573833" cy="69893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800" dirty="0"/>
              <a:t>Architecture of the project</a:t>
            </a:r>
          </a:p>
        </p:txBody>
      </p:sp>
      <p:grpSp>
        <p:nvGrpSpPr>
          <p:cNvPr id="6" name="그룹 1">
            <a:extLst>
              <a:ext uri="{FF2B5EF4-FFF2-40B4-BE49-F238E27FC236}">
                <a16:creationId xmlns:a16="http://schemas.microsoft.com/office/drawing/2014/main" id="{B96C9E15-05A7-4202-B478-9DAE6DC016BC}"/>
              </a:ext>
            </a:extLst>
          </p:cNvPr>
          <p:cNvGrpSpPr/>
          <p:nvPr/>
        </p:nvGrpSpPr>
        <p:grpSpPr>
          <a:xfrm rot="5400000">
            <a:off x="160971" y="152650"/>
            <a:ext cx="732821" cy="562742"/>
            <a:chOff x="3802455" y="2094273"/>
            <a:chExt cx="732821" cy="562742"/>
          </a:xfrm>
        </p:grpSpPr>
        <p:sp>
          <p:nvSpPr>
            <p:cNvPr id="7" name="화살표: 오각형 31"/>
            <p:cNvSpPr/>
            <p:nvPr/>
          </p:nvSpPr>
          <p:spPr>
            <a:xfrm>
              <a:off x="3802455" y="2094273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 rot="16200000">
              <a:off x="3822236" y="2149222"/>
              <a:ext cx="50526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22236" y="498740"/>
            <a:ext cx="45603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  <a:cs typeface="굴림" pitchFamily="50" charset="-127"/>
              </a:rPr>
              <a:t>The main components of the application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2"/>
          <a:srcRect r="8358"/>
          <a:stretch/>
        </p:blipFill>
        <p:spPr>
          <a:xfrm>
            <a:off x="6326613" y="3011963"/>
            <a:ext cx="5030343" cy="2747236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7" y="3011963"/>
            <a:ext cx="5418590" cy="964474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 rotWithShape="1">
          <a:blip r:embed="rId4"/>
          <a:srcRect r="3168" b="4720"/>
          <a:stretch/>
        </p:blipFill>
        <p:spPr>
          <a:xfrm>
            <a:off x="631187" y="4359722"/>
            <a:ext cx="5418590" cy="14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752" y="-9444"/>
            <a:ext cx="4573833" cy="69893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800" dirty="0"/>
              <a:t>Architecture of the project</a:t>
            </a:r>
          </a:p>
        </p:txBody>
      </p:sp>
      <p:grpSp>
        <p:nvGrpSpPr>
          <p:cNvPr id="6" name="그룹 1">
            <a:extLst>
              <a:ext uri="{FF2B5EF4-FFF2-40B4-BE49-F238E27FC236}">
                <a16:creationId xmlns:a16="http://schemas.microsoft.com/office/drawing/2014/main" id="{B96C9E15-05A7-4202-B478-9DAE6DC016BC}"/>
              </a:ext>
            </a:extLst>
          </p:cNvPr>
          <p:cNvGrpSpPr/>
          <p:nvPr/>
        </p:nvGrpSpPr>
        <p:grpSpPr>
          <a:xfrm rot="5400000">
            <a:off x="160971" y="152650"/>
            <a:ext cx="732821" cy="562742"/>
            <a:chOff x="3802455" y="2094273"/>
            <a:chExt cx="732821" cy="562742"/>
          </a:xfrm>
        </p:grpSpPr>
        <p:sp>
          <p:nvSpPr>
            <p:cNvPr id="7" name="화살표: 오각형 31"/>
            <p:cNvSpPr/>
            <p:nvPr/>
          </p:nvSpPr>
          <p:spPr>
            <a:xfrm>
              <a:off x="3802455" y="2094273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 rot="16200000">
              <a:off x="3822236" y="2149222"/>
              <a:ext cx="50526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22236" y="498740"/>
            <a:ext cx="45603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  <a:cs typeface="굴림" pitchFamily="50" charset="-127"/>
              </a:rPr>
              <a:t>The main components of the application</a:t>
            </a:r>
          </a:p>
        </p:txBody>
      </p:sp>
      <p:sp>
        <p:nvSpPr>
          <p:cNvPr id="13" name="내용 개체 틀 36"/>
          <p:cNvSpPr txBox="1">
            <a:spLocks/>
          </p:cNvSpPr>
          <p:nvPr/>
        </p:nvSpPr>
        <p:spPr>
          <a:xfrm>
            <a:off x="2123002" y="1085638"/>
            <a:ext cx="7921160" cy="1701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i="0" dirty="0"/>
          </a:p>
          <a:p>
            <a:r>
              <a:rPr lang="en-US" altLang="ko-KR" sz="1800" i="0" dirty="0"/>
              <a:t>     -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SQL Database </a:t>
            </a:r>
            <a:r>
              <a:rPr lang="en-US" altLang="ko-KR" sz="1800" i="0" dirty="0"/>
              <a:t>– </a:t>
            </a:r>
            <a:r>
              <a:rPr lang="en-US" altLang="ko-KR" sz="1800" dirty="0"/>
              <a:t>SQL Server Management Studio</a:t>
            </a:r>
          </a:p>
          <a:p>
            <a:r>
              <a:rPr lang="en-US" altLang="ko-KR" sz="1800" i="0" dirty="0"/>
              <a:t>                           - Each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car</a:t>
            </a:r>
            <a:r>
              <a:rPr lang="en-US" altLang="ko-KR" sz="1800" i="0" dirty="0"/>
              <a:t> has a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en-US" altLang="ko-KR" sz="1800" i="0" dirty="0"/>
              <a:t> and some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 </a:t>
            </a:r>
          </a:p>
          <a:p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bg-BG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</a:t>
            </a:r>
            <a:r>
              <a:rPr lang="bg-BG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</a:t>
            </a:r>
            <a:r>
              <a:rPr lang="bg-BG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  <a:r>
              <a:rPr lang="en-US" altLang="ko-KR" sz="1800" i="0" dirty="0"/>
              <a:t>-</a:t>
            </a:r>
            <a:r>
              <a:rPr lang="bg-BG" altLang="ko-KR" sz="1800" i="0" dirty="0"/>
              <a:t> </a:t>
            </a:r>
            <a:r>
              <a:rPr lang="en-US" altLang="ko-KR" sz="1800" i="0" dirty="0"/>
              <a:t>Salesmen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sell</a:t>
            </a:r>
            <a:r>
              <a:rPr lang="en-US" altLang="ko-KR" sz="1800" i="0" dirty="0"/>
              <a:t> cars from those </a:t>
            </a:r>
            <a:r>
              <a:rPr lang="en-US" altLang="ko-KR" sz="1800" i="0" u="sng" dirty="0"/>
              <a:t>in stock</a:t>
            </a:r>
            <a:endParaRPr lang="bg-BG" altLang="ko-KR" sz="1800" i="0" u="sng" dirty="0"/>
          </a:p>
          <a:p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bg-BG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bg-BG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</a:t>
            </a:r>
            <a:r>
              <a:rPr lang="en-US" altLang="ko-KR" sz="1800" b="1" i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ko-KR" sz="1800" i="0" dirty="0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 rotWithShape="1">
          <a:blip r:embed="rId2"/>
          <a:srcRect l="2817" r="783" b="2530"/>
          <a:stretch/>
        </p:blipFill>
        <p:spPr>
          <a:xfrm>
            <a:off x="292842" y="2738466"/>
            <a:ext cx="7713008" cy="4071194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9820" r="3600"/>
          <a:stretch/>
        </p:blipFill>
        <p:spPr>
          <a:xfrm>
            <a:off x="8234001" y="3001286"/>
            <a:ext cx="3344106" cy="35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1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527383" y="1906072"/>
            <a:ext cx="4494993" cy="392805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     - Check stock</a:t>
            </a:r>
            <a:r>
              <a:rPr lang="en-US" altLang="ko-KR" sz="2000" i="0" dirty="0"/>
              <a:t>– search for a car to check how many are available for sale</a:t>
            </a:r>
          </a:p>
          <a:p>
            <a:endParaRPr lang="en-US" altLang="ko-KR" sz="2000" i="0" dirty="0"/>
          </a:p>
          <a:p>
            <a:r>
              <a:rPr lang="en-US" altLang="ko-KR" sz="2000" i="0" dirty="0"/>
              <a:t>     - </a:t>
            </a:r>
            <a:r>
              <a:rPr lang="en-US" altLang="ko-KR" sz="2000" dirty="0"/>
              <a:t>Add Car </a:t>
            </a:r>
            <a:r>
              <a:rPr lang="bg-BG" altLang="ko-KR" sz="2000" dirty="0"/>
              <a:t>– </a:t>
            </a:r>
            <a:r>
              <a:rPr lang="en-US" altLang="ko-KR" sz="2000" i="0" dirty="0"/>
              <a:t>add a new car in stock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- List Car Features – </a:t>
            </a:r>
            <a:r>
              <a:rPr lang="en-US" altLang="ko-KR" sz="2000" i="0" dirty="0"/>
              <a:t>shows all features of an available car. </a:t>
            </a:r>
          </a:p>
          <a:p>
            <a:endParaRPr lang="en-US" altLang="ko-KR" sz="2000" i="0" dirty="0"/>
          </a:p>
          <a:p>
            <a:r>
              <a:rPr lang="en-US" altLang="ko-KR" sz="2000" i="0" dirty="0"/>
              <a:t>    - </a:t>
            </a:r>
            <a:r>
              <a:rPr lang="en-US" altLang="ko-KR" sz="2000" dirty="0"/>
              <a:t>List Brand Models </a:t>
            </a:r>
            <a:r>
              <a:rPr lang="en-US" altLang="ko-KR" sz="2000" i="0" dirty="0"/>
              <a:t>– shows all the models of one brand</a:t>
            </a:r>
          </a:p>
          <a:p>
            <a:endParaRPr lang="en-US" altLang="ko-KR" sz="2000" i="0" dirty="0"/>
          </a:p>
          <a:p>
            <a:r>
              <a:rPr lang="en-US" altLang="ko-KR" sz="1800" dirty="0"/>
              <a:t>    </a:t>
            </a:r>
            <a:r>
              <a:rPr lang="en-US" altLang="ko-KR" sz="2000" dirty="0"/>
              <a:t>-List Model Cars </a:t>
            </a:r>
            <a:r>
              <a:rPr lang="en-US" altLang="ko-KR" sz="2000" i="0" dirty="0"/>
              <a:t>– lists all cars from a certain model</a:t>
            </a:r>
            <a:endParaRPr lang="en-US" altLang="ko-KR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753" y="-9444"/>
            <a:ext cx="3653430" cy="69893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800" dirty="0"/>
              <a:t>Features</a:t>
            </a:r>
          </a:p>
        </p:txBody>
      </p:sp>
      <p:grpSp>
        <p:nvGrpSpPr>
          <p:cNvPr id="6" name="그룹 1">
            <a:extLst>
              <a:ext uri="{FF2B5EF4-FFF2-40B4-BE49-F238E27FC236}">
                <a16:creationId xmlns:a16="http://schemas.microsoft.com/office/drawing/2014/main" id="{B96C9E15-05A7-4202-B478-9DAE6DC016BC}"/>
              </a:ext>
            </a:extLst>
          </p:cNvPr>
          <p:cNvGrpSpPr/>
          <p:nvPr/>
        </p:nvGrpSpPr>
        <p:grpSpPr>
          <a:xfrm rot="5400000">
            <a:off x="160971" y="152650"/>
            <a:ext cx="732821" cy="562742"/>
            <a:chOff x="3802455" y="2094273"/>
            <a:chExt cx="732821" cy="562742"/>
          </a:xfrm>
        </p:grpSpPr>
        <p:sp>
          <p:nvSpPr>
            <p:cNvPr id="7" name="화살표: 오각형 31"/>
            <p:cNvSpPr/>
            <p:nvPr/>
          </p:nvSpPr>
          <p:spPr>
            <a:xfrm>
              <a:off x="3802455" y="2094273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 rot="16200000">
              <a:off x="3822240" y="2149218"/>
              <a:ext cx="50526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22236" y="497650"/>
            <a:ext cx="4560350" cy="24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  <a:cs typeface="굴림" pitchFamily="50" charset="-127"/>
              </a:rPr>
              <a:t>Let’s see what the program can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89FF3-29AE-42A3-A4E2-A4C90DAF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523" y="1340890"/>
            <a:ext cx="5151302" cy="2629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B5BD29-5B32-4510-BB04-6E7DD232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783" y="4108794"/>
            <a:ext cx="5157042" cy="24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753" y="-9444"/>
            <a:ext cx="3653430" cy="69893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800" b="0" dirty="0"/>
              <a:t>Future Development</a:t>
            </a:r>
            <a:endParaRPr lang="en-US" altLang="ko-KR" sz="2800" dirty="0"/>
          </a:p>
        </p:txBody>
      </p:sp>
      <p:grpSp>
        <p:nvGrpSpPr>
          <p:cNvPr id="6" name="그룹 1">
            <a:extLst>
              <a:ext uri="{FF2B5EF4-FFF2-40B4-BE49-F238E27FC236}">
                <a16:creationId xmlns:a16="http://schemas.microsoft.com/office/drawing/2014/main" id="{B96C9E15-05A7-4202-B478-9DAE6DC016BC}"/>
              </a:ext>
            </a:extLst>
          </p:cNvPr>
          <p:cNvGrpSpPr/>
          <p:nvPr/>
        </p:nvGrpSpPr>
        <p:grpSpPr>
          <a:xfrm rot="5400000">
            <a:off x="160971" y="114015"/>
            <a:ext cx="732821" cy="562742"/>
            <a:chOff x="3802455" y="2094273"/>
            <a:chExt cx="732821" cy="562742"/>
          </a:xfrm>
        </p:grpSpPr>
        <p:sp>
          <p:nvSpPr>
            <p:cNvPr id="7" name="화살표: 오각형 31"/>
            <p:cNvSpPr/>
            <p:nvPr/>
          </p:nvSpPr>
          <p:spPr>
            <a:xfrm>
              <a:off x="3802455" y="2094273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 rot="16200000">
              <a:off x="3822242" y="2149216"/>
              <a:ext cx="50526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22236" y="497650"/>
            <a:ext cx="4560350" cy="24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  <a:cs typeface="굴림" pitchFamily="50" charset="-127"/>
              </a:rPr>
              <a:t>How the project will improve in the near future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006222" y="2347718"/>
            <a:ext cx="4192378" cy="286778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0" dirty="0"/>
              <a:t>Better search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i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0" dirty="0"/>
              <a:t>More 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i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0" dirty="0"/>
              <a:t>Bigger database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i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0" dirty="0"/>
              <a:t>and more…</a:t>
            </a:r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21" y="1740704"/>
            <a:ext cx="6124251" cy="40818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1865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>
            <a:extLst>
              <a:ext uri="{FF2B5EF4-FFF2-40B4-BE49-F238E27FC236}">
                <a16:creationId xmlns:a16="http://schemas.microsoft.com/office/drawing/2014/main" id="{4FDDEEDF-C5CD-4F43-9D46-DF668607069D}"/>
              </a:ext>
            </a:extLst>
          </p:cNvPr>
          <p:cNvSpPr txBox="1"/>
          <p:nvPr/>
        </p:nvSpPr>
        <p:spPr>
          <a:xfrm>
            <a:off x="2973950" y="1796906"/>
            <a:ext cx="6244099" cy="2204450"/>
          </a:xfrm>
          <a:prstGeom prst="rect">
            <a:avLst/>
          </a:prstGeom>
          <a:noFill/>
          <a:effectLst>
            <a:outerShdw blurRad="660400" dist="38100" dir="5400000" algn="t" rotWithShape="0">
              <a:prstClr val="black">
                <a:alpha val="24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8000"/>
              </a:lnSpc>
            </a:pPr>
            <a:r>
              <a:rPr lang="en-US" sz="1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oppins" panose="02000000000000000000" pitchFamily="2" charset="77"/>
                <a:cs typeface="Poppins" panose="02000000000000000000" pitchFamily="2" charset="77"/>
              </a:rPr>
              <a:t>THANK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B9597-A59A-7F4E-B1F7-E81FBAC486C5}"/>
              </a:ext>
            </a:extLst>
          </p:cNvPr>
          <p:cNvSpPr txBox="1"/>
          <p:nvPr/>
        </p:nvSpPr>
        <p:spPr>
          <a:xfrm>
            <a:off x="5848286" y="2867125"/>
            <a:ext cx="3369763" cy="2246769"/>
          </a:xfrm>
          <a:prstGeom prst="rect">
            <a:avLst/>
          </a:prstGeom>
          <a:noFill/>
          <a:effectLst>
            <a:outerShdw blurRad="660400" dist="38100" dir="5400000" algn="t" rotWithShape="0">
              <a:prstClr val="black">
                <a:alpha val="24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8000"/>
              </a:lnSpc>
            </a:pPr>
            <a:r>
              <a:rPr lang="en-US" sz="1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oppins" panose="02000000000000000000" pitchFamily="2" charset="77"/>
                <a:cs typeface="Poppins" panose="02000000000000000000" pitchFamily="2" charset="77"/>
              </a:rPr>
              <a:t>YOU</a:t>
            </a: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B8098A02-F2F1-3946-AD44-D25987A12409}"/>
              </a:ext>
            </a:extLst>
          </p:cNvPr>
          <p:cNvSpPr/>
          <p:nvPr/>
        </p:nvSpPr>
        <p:spPr>
          <a:xfrm rot="5400000">
            <a:off x="3406344" y="941459"/>
            <a:ext cx="98474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8B912CAA-6839-7B4C-B836-EFF25B06CBAB}"/>
              </a:ext>
            </a:extLst>
          </p:cNvPr>
          <p:cNvSpPr/>
          <p:nvPr/>
        </p:nvSpPr>
        <p:spPr>
          <a:xfrm rot="5400000">
            <a:off x="8268966" y="3553556"/>
            <a:ext cx="98474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>
                <a:solidFill>
                  <a:srgbClr val="E7E7E7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34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254</Words>
  <Application>Microsoft Office PowerPoint</Application>
  <PresentationFormat>Widescreen</PresentationFormat>
  <Paragraphs>61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굴림체</vt:lpstr>
      <vt:lpstr>Arial</vt:lpstr>
      <vt:lpstr>Arial Narrow</vt:lpstr>
      <vt:lpstr>Calibri</vt:lpstr>
      <vt:lpstr>Calibri Light</vt:lpstr>
      <vt:lpstr>Poppins</vt:lpstr>
      <vt:lpstr>Wingdings</vt:lpstr>
      <vt:lpstr>Office тема</vt:lpstr>
      <vt:lpstr>Car Dealership</vt:lpstr>
      <vt:lpstr>PowerPoint Presentation</vt:lpstr>
      <vt:lpstr>Purpose of the project</vt:lpstr>
      <vt:lpstr>Architecture of the project</vt:lpstr>
      <vt:lpstr>Architecture of the project</vt:lpstr>
      <vt:lpstr>Features</vt:lpstr>
      <vt:lpstr>Future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2021-07-29T09:56:21Z</dcterms:created>
  <dcterms:modified xsi:type="dcterms:W3CDTF">2021-07-30T08:45:57Z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